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60" r:id="rId3"/>
    <p:sldId id="259" r:id="rId4"/>
    <p:sldId id="257" r:id="rId5"/>
    <p:sldId id="295" r:id="rId6"/>
    <p:sldId id="309" r:id="rId7"/>
    <p:sldId id="297" r:id="rId8"/>
    <p:sldId id="299" r:id="rId9"/>
    <p:sldId id="307" r:id="rId10"/>
    <p:sldId id="308" r:id="rId11"/>
    <p:sldId id="298" r:id="rId12"/>
    <p:sldId id="296" r:id="rId13"/>
    <p:sldId id="304" r:id="rId14"/>
    <p:sldId id="302" r:id="rId15"/>
    <p:sldId id="303" r:id="rId16"/>
    <p:sldId id="301" r:id="rId17"/>
    <p:sldId id="306" r:id="rId18"/>
    <p:sldId id="305" r:id="rId19"/>
    <p:sldId id="310" r:id="rId20"/>
    <p:sldId id="300" r:id="rId21"/>
    <p:sldId id="27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734C1-C073-4020-94E0-E9F1D61AC672}" v="1" dt="2022-09-28T07:00:53.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3" autoAdjust="0"/>
    <p:restoredTop sz="94660"/>
  </p:normalViewPr>
  <p:slideViewPr>
    <p:cSldViewPr snapToGrid="0">
      <p:cViewPr varScale="1">
        <p:scale>
          <a:sx n="79" d="100"/>
          <a:sy n="79" d="100"/>
        </p:scale>
        <p:origin x="120" y="762"/>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1-10-2024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log.elpress.com/nl/hygi%C3%ABnecode-voor-de-glastuinbou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qhrHZ9Z3WmQ" TargetMode="Externa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nkiWodxUzIY?feature=oembed" TargetMode="Externa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kahoo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qdcmvzvLx7I?feature=oembed" TargetMode="External"/><Relationship Id="rId1" Type="http://schemas.openxmlformats.org/officeDocument/2006/relationships/video" Target="https://www.youtube.com/embed/o1p7IhfPXkc"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royalbrinkman.nl/kennisbank-gewasbescherming/desinfectiescan-uitvoer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yalbrinkman.nl/kennisbank-gewasbescherming/opstellen-hygieneplan"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3" name="Rechthoek 2">
            <a:extLst>
              <a:ext uri="{FF2B5EF4-FFF2-40B4-BE49-F238E27FC236}">
                <a16:creationId xmlns:a16="http://schemas.microsoft.com/office/drawing/2014/main" id="{5E5A763C-DD15-45E2-8B7C-76B743CFF2F2}"/>
              </a:ext>
            </a:extLst>
          </p:cNvPr>
          <p:cNvSpPr/>
          <p:nvPr/>
        </p:nvSpPr>
        <p:spPr>
          <a:xfrm>
            <a:off x="3780783" y="521964"/>
            <a:ext cx="3337901" cy="461665"/>
          </a:xfrm>
          <a:prstGeom prst="rect">
            <a:avLst/>
          </a:prstGeom>
        </p:spPr>
        <p:txBody>
          <a:bodyPr wrap="none">
            <a:spAutoFit/>
          </a:bodyPr>
          <a:lstStyle/>
          <a:p>
            <a:r>
              <a:rPr lang="nl-NL" sz="2400" dirty="0">
                <a:solidFill>
                  <a:srgbClr val="1E1D1C"/>
                </a:solidFill>
                <a:latin typeface="unit-rounded-bold"/>
              </a:rPr>
              <a:t>Ontsmetting en Reiniging</a:t>
            </a:r>
            <a:endParaRPr lang="nl-NL" sz="2400" b="0" i="0" dirty="0">
              <a:solidFill>
                <a:srgbClr val="1E1D1C"/>
              </a:solidFill>
              <a:effectLst/>
              <a:latin typeface="unit-rounded-bold"/>
            </a:endParaRPr>
          </a:p>
        </p:txBody>
      </p:sp>
      <p:sp>
        <p:nvSpPr>
          <p:cNvPr id="4" name="Rechthoek 3">
            <a:extLst>
              <a:ext uri="{FF2B5EF4-FFF2-40B4-BE49-F238E27FC236}">
                <a16:creationId xmlns:a16="http://schemas.microsoft.com/office/drawing/2014/main" id="{1D0BA497-1B37-41B9-8A81-C8A5C84D737A}"/>
              </a:ext>
            </a:extLst>
          </p:cNvPr>
          <p:cNvSpPr/>
          <p:nvPr/>
        </p:nvSpPr>
        <p:spPr>
          <a:xfrm>
            <a:off x="1134979" y="2510325"/>
            <a:ext cx="6096000" cy="369332"/>
          </a:xfrm>
          <a:prstGeom prst="rect">
            <a:avLst/>
          </a:prstGeom>
        </p:spPr>
        <p:txBody>
          <a:bodyPr>
            <a:spAutoFit/>
          </a:bodyPr>
          <a:lstStyle/>
          <a:p>
            <a:endParaRPr lang="nl-NL" dirty="0"/>
          </a:p>
        </p:txBody>
      </p:sp>
      <p:sp>
        <p:nvSpPr>
          <p:cNvPr id="5" name="Rechthoek 4">
            <a:extLst>
              <a:ext uri="{FF2B5EF4-FFF2-40B4-BE49-F238E27FC236}">
                <a16:creationId xmlns:a16="http://schemas.microsoft.com/office/drawing/2014/main" id="{33E4D723-E386-44A3-9B9B-BBC0759E31D7}"/>
              </a:ext>
            </a:extLst>
          </p:cNvPr>
          <p:cNvSpPr/>
          <p:nvPr/>
        </p:nvSpPr>
        <p:spPr>
          <a:xfrm>
            <a:off x="1301569" y="1809445"/>
            <a:ext cx="4958427" cy="461665"/>
          </a:xfrm>
          <a:prstGeom prst="rect">
            <a:avLst/>
          </a:prstGeom>
        </p:spPr>
        <p:txBody>
          <a:bodyPr wrap="square">
            <a:spAutoFit/>
          </a:bodyPr>
          <a:lstStyle/>
          <a:p>
            <a:r>
              <a:rPr lang="nl-NL" sz="2400" dirty="0">
                <a:solidFill>
                  <a:srgbClr val="1B1B1B"/>
                </a:solidFill>
                <a:latin typeface="Titillium Web"/>
                <a:hlinkClick r:id="rId2"/>
              </a:rPr>
              <a:t>Hygiënecode voor de glastuinbouw</a:t>
            </a:r>
            <a:endParaRPr lang="nl-NL" sz="2400" b="0" i="0" dirty="0">
              <a:solidFill>
                <a:srgbClr val="1B1B1B"/>
              </a:solidFill>
              <a:effectLst/>
              <a:latin typeface="Titillium Web"/>
            </a:endParaRPr>
          </a:p>
        </p:txBody>
      </p:sp>
      <p:pic>
        <p:nvPicPr>
          <p:cNvPr id="8" name="Afbeelding 7">
            <a:extLst>
              <a:ext uri="{FF2B5EF4-FFF2-40B4-BE49-F238E27FC236}">
                <a16:creationId xmlns:a16="http://schemas.microsoft.com/office/drawing/2014/main" id="{5D3FAEEE-22A7-4546-922F-4D0F76481D3E}"/>
              </a:ext>
            </a:extLst>
          </p:cNvPr>
          <p:cNvPicPr>
            <a:picLocks noChangeAspect="1"/>
          </p:cNvPicPr>
          <p:nvPr/>
        </p:nvPicPr>
        <p:blipFill>
          <a:blip r:embed="rId3"/>
          <a:stretch>
            <a:fillRect/>
          </a:stretch>
        </p:blipFill>
        <p:spPr>
          <a:xfrm>
            <a:off x="7319210" y="122558"/>
            <a:ext cx="3473116" cy="2387767"/>
          </a:xfrm>
          <a:prstGeom prst="rect">
            <a:avLst/>
          </a:prstGeom>
          <a:ln>
            <a:noFill/>
          </a:ln>
          <a:effectLst>
            <a:softEdge rad="112500"/>
          </a:effectLst>
        </p:spPr>
      </p:pic>
      <p:sp>
        <p:nvSpPr>
          <p:cNvPr id="9" name="Rechthoek 8">
            <a:extLst>
              <a:ext uri="{FF2B5EF4-FFF2-40B4-BE49-F238E27FC236}">
                <a16:creationId xmlns:a16="http://schemas.microsoft.com/office/drawing/2014/main" id="{4F8A5268-E86B-48D2-B0B0-95D100187C51}"/>
              </a:ext>
            </a:extLst>
          </p:cNvPr>
          <p:cNvSpPr/>
          <p:nvPr/>
        </p:nvSpPr>
        <p:spPr>
          <a:xfrm>
            <a:off x="429126" y="2915441"/>
            <a:ext cx="9460832" cy="3416320"/>
          </a:xfrm>
          <a:prstGeom prst="rect">
            <a:avLst/>
          </a:prstGeom>
        </p:spPr>
        <p:txBody>
          <a:bodyPr wrap="square">
            <a:spAutoFit/>
          </a:bodyPr>
          <a:lstStyle/>
          <a:p>
            <a:r>
              <a:rPr lang="nl-NL" b="1" cap="all" dirty="0">
                <a:solidFill>
                  <a:srgbClr val="1B1B1B"/>
                </a:solidFill>
                <a:latin typeface="Titillium Web"/>
              </a:rPr>
              <a:t>AGRESSIEVE BACTERIËN IN KASSEN ZIJN EEN grote KOSTENPOST</a:t>
            </a:r>
          </a:p>
          <a:p>
            <a:endParaRPr lang="nl-NL" cap="all" dirty="0">
              <a:solidFill>
                <a:srgbClr val="1B1B1B"/>
              </a:solidFill>
              <a:latin typeface="Titillium Web"/>
            </a:endParaRPr>
          </a:p>
          <a:p>
            <a:r>
              <a:rPr lang="nl-NL" sz="2000" dirty="0">
                <a:solidFill>
                  <a:srgbClr val="1B1B1B"/>
                </a:solidFill>
                <a:latin typeface="Hind"/>
              </a:rPr>
              <a:t>De laatste jaren zijn er binnen de glastuinbouw veel agressieve bacteriën in opkomst welke schadelijke gevolgen hebben voor de eindproducten. </a:t>
            </a:r>
          </a:p>
          <a:p>
            <a:r>
              <a:rPr lang="nl-NL" sz="2000" dirty="0">
                <a:solidFill>
                  <a:srgbClr val="1B1B1B"/>
                </a:solidFill>
                <a:latin typeface="Hind"/>
              </a:rPr>
              <a:t>Deze quarantaine-organismen kunnen andere planten snel besmetten en moeten direct gecontroleerd worden. </a:t>
            </a:r>
          </a:p>
          <a:p>
            <a:r>
              <a:rPr lang="nl-NL" sz="2000" dirty="0">
                <a:solidFill>
                  <a:srgbClr val="1B1B1B"/>
                </a:solidFill>
                <a:latin typeface="Hind"/>
              </a:rPr>
              <a:t>Enkele voorbeelden van inmiddels bekende bacteriën binnen de horticultuur zijn:</a:t>
            </a:r>
          </a:p>
          <a:p>
            <a:endParaRPr lang="nl-NL" sz="2000" dirty="0">
              <a:solidFill>
                <a:srgbClr val="1B1B1B"/>
              </a:solidFill>
              <a:latin typeface="Hind"/>
            </a:endParaRPr>
          </a:p>
          <a:p>
            <a:pPr>
              <a:buFont typeface="Arial" panose="020B0604020202020204" pitchFamily="34" charset="0"/>
              <a:buChar char="•"/>
            </a:pPr>
            <a:r>
              <a:rPr lang="nl-NL" sz="2000" dirty="0" err="1">
                <a:solidFill>
                  <a:srgbClr val="1B1B1B"/>
                </a:solidFill>
                <a:latin typeface="Hind"/>
              </a:rPr>
              <a:t>Pepino</a:t>
            </a:r>
            <a:r>
              <a:rPr lang="nl-NL" sz="2000" dirty="0">
                <a:solidFill>
                  <a:srgbClr val="1B1B1B"/>
                </a:solidFill>
                <a:latin typeface="Hind"/>
              </a:rPr>
              <a:t> mozaïek virus voor de tomatenteelt</a:t>
            </a:r>
          </a:p>
          <a:p>
            <a:pPr>
              <a:buFont typeface="Arial" panose="020B0604020202020204" pitchFamily="34" charset="0"/>
              <a:buChar char="•"/>
            </a:pPr>
            <a:r>
              <a:rPr lang="nl-NL" sz="2000" dirty="0">
                <a:solidFill>
                  <a:srgbClr val="1B1B1B"/>
                </a:solidFill>
                <a:latin typeface="Hind"/>
              </a:rPr>
              <a:t>Komkommerbontvirus voor de komkommerteelt</a:t>
            </a:r>
          </a:p>
          <a:p>
            <a:pPr>
              <a:buFont typeface="Arial" panose="020B0604020202020204" pitchFamily="34" charset="0"/>
              <a:buChar char="•"/>
            </a:pPr>
            <a:r>
              <a:rPr lang="nl-NL" sz="2000" dirty="0" err="1">
                <a:solidFill>
                  <a:srgbClr val="1B1B1B"/>
                </a:solidFill>
                <a:latin typeface="Hind"/>
              </a:rPr>
              <a:t>Ralstoniabacterie</a:t>
            </a:r>
            <a:r>
              <a:rPr lang="nl-NL" sz="2000" dirty="0">
                <a:solidFill>
                  <a:srgbClr val="1B1B1B"/>
                </a:solidFill>
                <a:latin typeface="Hind"/>
              </a:rPr>
              <a:t> voor de rozenteelt</a:t>
            </a:r>
            <a:endParaRPr lang="nl-NL" sz="2000" b="0" i="0" dirty="0">
              <a:solidFill>
                <a:srgbClr val="1B1B1B"/>
              </a:solidFill>
              <a:effectLst/>
              <a:latin typeface="Hind"/>
            </a:endParaRPr>
          </a:p>
        </p:txBody>
      </p:sp>
    </p:spTree>
    <p:extLst>
      <p:ext uri="{BB962C8B-B14F-4D97-AF65-F5344CB8AC3E}">
        <p14:creationId xmlns:p14="http://schemas.microsoft.com/office/powerpoint/2010/main" val="78071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1000"/>
                                        <p:tgtEl>
                                          <p:spTgt spid="9">
                                            <p:txEl>
                                              <p:pRg st="3" end="3"/>
                                            </p:txEl>
                                          </p:spTgt>
                                        </p:tgtEl>
                                      </p:cBhvr>
                                    </p:animEffect>
                                    <p:anim calcmode="lin" valueType="num">
                                      <p:cBhvr>
                                        <p:cTn id="1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1000"/>
                                        <p:tgtEl>
                                          <p:spTgt spid="9">
                                            <p:txEl>
                                              <p:pRg st="4" end="4"/>
                                            </p:txEl>
                                          </p:spTgt>
                                        </p:tgtEl>
                                      </p:cBhvr>
                                    </p:animEffect>
                                    <p:anim calcmode="lin" valueType="num">
                                      <p:cBhvr>
                                        <p:cTn id="1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1000"/>
                                        <p:tgtEl>
                                          <p:spTgt spid="9">
                                            <p:txEl>
                                              <p:pRg st="6" end="6"/>
                                            </p:txEl>
                                          </p:spTgt>
                                        </p:tgtEl>
                                      </p:cBhvr>
                                    </p:animEffect>
                                    <p:anim calcmode="lin" valueType="num">
                                      <p:cBhvr>
                                        <p:cTn id="25"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1000"/>
                                        <p:tgtEl>
                                          <p:spTgt spid="9">
                                            <p:txEl>
                                              <p:pRg st="7" end="7"/>
                                            </p:txEl>
                                          </p:spTgt>
                                        </p:tgtEl>
                                      </p:cBhvr>
                                    </p:animEffect>
                                    <p:anim calcmode="lin" valueType="num">
                                      <p:cBhvr>
                                        <p:cTn id="3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xEl>
                                              <p:pRg st="8" end="8"/>
                                            </p:txEl>
                                          </p:spTgt>
                                        </p:tgtEl>
                                        <p:attrNameLst>
                                          <p:attrName>style.visibility</p:attrName>
                                        </p:attrNameLst>
                                      </p:cBhvr>
                                      <p:to>
                                        <p:strVal val="visible"/>
                                      </p:to>
                                    </p:set>
                                    <p:animEffect transition="in" filter="fade">
                                      <p:cBhvr>
                                        <p:cTn id="34" dur="1000"/>
                                        <p:tgtEl>
                                          <p:spTgt spid="9">
                                            <p:txEl>
                                              <p:pRg st="8" end="8"/>
                                            </p:txEl>
                                          </p:spTgt>
                                        </p:tgtEl>
                                      </p:cBhvr>
                                    </p:animEffect>
                                    <p:anim calcmode="lin" valueType="num">
                                      <p:cBhvr>
                                        <p:cTn id="35"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3" name="Rechthoek 2">
            <a:extLst>
              <a:ext uri="{FF2B5EF4-FFF2-40B4-BE49-F238E27FC236}">
                <a16:creationId xmlns:a16="http://schemas.microsoft.com/office/drawing/2014/main" id="{39F35500-2DF6-4932-9BAF-7F3DAD0A83A3}"/>
              </a:ext>
            </a:extLst>
          </p:cNvPr>
          <p:cNvSpPr/>
          <p:nvPr/>
        </p:nvSpPr>
        <p:spPr>
          <a:xfrm>
            <a:off x="583305" y="2283790"/>
            <a:ext cx="8154882" cy="2923877"/>
          </a:xfrm>
          <a:prstGeom prst="rect">
            <a:avLst/>
          </a:prstGeom>
        </p:spPr>
        <p:txBody>
          <a:bodyPr wrap="square">
            <a:spAutoFit/>
          </a:bodyPr>
          <a:lstStyle/>
          <a:p>
            <a:r>
              <a:rPr lang="nl-NL" sz="2200" dirty="0">
                <a:latin typeface="unit-rounded"/>
              </a:rPr>
              <a:t>Je hebt ontsmettingsmiddelen met schuim als zonder schuim. </a:t>
            </a:r>
          </a:p>
          <a:p>
            <a:pPr marL="285750" indent="-285750">
              <a:buFont typeface="Arial" panose="020B0604020202020204" pitchFamily="34" charset="0"/>
              <a:buChar char="•"/>
            </a:pPr>
            <a:endParaRPr lang="nl-NL" dirty="0">
              <a:latin typeface="unit-rounded"/>
            </a:endParaRPr>
          </a:p>
          <a:p>
            <a:pPr marL="285750" indent="-285750">
              <a:buFont typeface="Arial" panose="020B0604020202020204" pitchFamily="34" charset="0"/>
              <a:buChar char="•"/>
            </a:pPr>
            <a:r>
              <a:rPr lang="nl-NL" dirty="0">
                <a:latin typeface="unit-rounded"/>
              </a:rPr>
              <a:t>Schuim zorgt er namelijk voor dat het de effectiviteit van het ontsmettingsmiddel verhoogt door het grotere hechtingsvermogen. Zoals Menno Florades. </a:t>
            </a:r>
          </a:p>
          <a:p>
            <a:pPr marL="285750" indent="-285750">
              <a:buFont typeface="Arial" panose="020B0604020202020204" pitchFamily="34" charset="0"/>
              <a:buChar char="•"/>
            </a:pPr>
            <a:endParaRPr lang="nl-NL" dirty="0">
              <a:latin typeface="unit-rounded"/>
            </a:endParaRPr>
          </a:p>
          <a:p>
            <a:pPr marL="285750" indent="-285750">
              <a:buFont typeface="Arial" panose="020B0604020202020204" pitchFamily="34" charset="0"/>
              <a:buChar char="•"/>
            </a:pPr>
            <a:r>
              <a:rPr lang="nl-NL" dirty="0">
                <a:latin typeface="unit-rounded"/>
              </a:rPr>
              <a:t>Menno Florades is het enige desinfectiemiddel voor de glastuinbouw met een werking tegen alle bacteriën, schimmels en virussen. </a:t>
            </a:r>
          </a:p>
          <a:p>
            <a:pPr marL="285750" indent="-285750">
              <a:buFont typeface="Arial" panose="020B0604020202020204" pitchFamily="34" charset="0"/>
              <a:buChar char="•"/>
            </a:pPr>
            <a:endParaRPr lang="nl-NL" dirty="0">
              <a:latin typeface="unit-rounded"/>
            </a:endParaRPr>
          </a:p>
          <a:p>
            <a:pPr marL="285750" indent="-285750">
              <a:buFont typeface="Arial" panose="020B0604020202020204" pitchFamily="34" charset="0"/>
              <a:buChar char="•"/>
            </a:pPr>
            <a:r>
              <a:rPr lang="nl-NL" dirty="0">
                <a:latin typeface="unit-rounded"/>
              </a:rPr>
              <a:t>Een reinigingsmiddel is vaak niet genoeg om ziektes en schimmel te doden. Daarom wordt er aangeraden om een desinfectiemiddel te gebruiken. </a:t>
            </a:r>
            <a:endParaRPr lang="nl-NL" dirty="0"/>
          </a:p>
        </p:txBody>
      </p:sp>
      <p:pic>
        <p:nvPicPr>
          <p:cNvPr id="4098" name="Picture 2" descr="Afbeeldingsresultaat voor schuim ontsmetten">
            <a:extLst>
              <a:ext uri="{FF2B5EF4-FFF2-40B4-BE49-F238E27FC236}">
                <a16:creationId xmlns:a16="http://schemas.microsoft.com/office/drawing/2014/main" id="{80B1B3BC-4FE3-4E8A-A216-08FF147BA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177" y="626440"/>
            <a:ext cx="2919665" cy="1931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Afbeeldingsresultaat voor schuim ontsmetten">
            <a:extLst>
              <a:ext uri="{FF2B5EF4-FFF2-40B4-BE49-F238E27FC236}">
                <a16:creationId xmlns:a16="http://schemas.microsoft.com/office/drawing/2014/main" id="{ECA539AD-645E-42BC-A1BA-2887D1A30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8187" y="4574210"/>
            <a:ext cx="2752725" cy="16573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5712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1000"/>
                                        <p:tgtEl>
                                          <p:spTgt spid="4098"/>
                                        </p:tgtEl>
                                      </p:cBhvr>
                                    </p:animEffect>
                                    <p:anim calcmode="lin" valueType="num">
                                      <p:cBhvr>
                                        <p:cTn id="25" dur="1000" fill="hold"/>
                                        <p:tgtEl>
                                          <p:spTgt spid="4098"/>
                                        </p:tgtEl>
                                        <p:attrNameLst>
                                          <p:attrName>ppt_x</p:attrName>
                                        </p:attrNameLst>
                                      </p:cBhvr>
                                      <p:tavLst>
                                        <p:tav tm="0">
                                          <p:val>
                                            <p:strVal val="#ppt_x"/>
                                          </p:val>
                                        </p:tav>
                                        <p:tav tm="100000">
                                          <p:val>
                                            <p:strVal val="#ppt_x"/>
                                          </p:val>
                                        </p:tav>
                                      </p:tavLst>
                                    </p:anim>
                                    <p:anim calcmode="lin" valueType="num">
                                      <p:cBhvr>
                                        <p:cTn id="26" dur="1000" fill="hold"/>
                                        <p:tgtEl>
                                          <p:spTgt spid="409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fade">
                                      <p:cBhvr>
                                        <p:cTn id="29" dur="1000"/>
                                        <p:tgtEl>
                                          <p:spTgt spid="4100"/>
                                        </p:tgtEl>
                                      </p:cBhvr>
                                    </p:animEffect>
                                    <p:anim calcmode="lin" valueType="num">
                                      <p:cBhvr>
                                        <p:cTn id="30" dur="1000" fill="hold"/>
                                        <p:tgtEl>
                                          <p:spTgt spid="4100"/>
                                        </p:tgtEl>
                                        <p:attrNameLst>
                                          <p:attrName>ppt_x</p:attrName>
                                        </p:attrNameLst>
                                      </p:cBhvr>
                                      <p:tavLst>
                                        <p:tav tm="0">
                                          <p:val>
                                            <p:strVal val="#ppt_x"/>
                                          </p:val>
                                        </p:tav>
                                        <p:tav tm="100000">
                                          <p:val>
                                            <p:strVal val="#ppt_x"/>
                                          </p:val>
                                        </p:tav>
                                      </p:tavLst>
                                    </p:anim>
                                    <p:anim calcmode="lin" valueType="num">
                                      <p:cBhvr>
                                        <p:cTn id="31"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7170" name="Picture 2" descr="Afbeeldingsresultaat voor glasreinigen tuinbouw">
            <a:extLst>
              <a:ext uri="{FF2B5EF4-FFF2-40B4-BE49-F238E27FC236}">
                <a16:creationId xmlns:a16="http://schemas.microsoft.com/office/drawing/2014/main" id="{7A4844DC-2436-4CAA-A8FF-0F1FF1264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17" y="4677026"/>
            <a:ext cx="2857500" cy="1666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nlinemedia 4" title="MAQ02159  dekwasser">
            <a:hlinkClick r:id="" action="ppaction://media"/>
            <a:extLst>
              <a:ext uri="{FF2B5EF4-FFF2-40B4-BE49-F238E27FC236}">
                <a16:creationId xmlns:a16="http://schemas.microsoft.com/office/drawing/2014/main" id="{0B8D14F6-C23C-405F-99D1-668302C6246D}"/>
              </a:ext>
            </a:extLst>
          </p:cNvPr>
          <p:cNvPicPr>
            <a:picLocks noRot="1" noChangeAspect="1"/>
          </p:cNvPicPr>
          <p:nvPr>
            <a:videoFile r:link="rId1"/>
          </p:nvPr>
        </p:nvPicPr>
        <p:blipFill>
          <a:blip r:embed="rId4"/>
          <a:stretch>
            <a:fillRect/>
          </a:stretch>
        </p:blipFill>
        <p:spPr>
          <a:xfrm>
            <a:off x="3665622" y="589548"/>
            <a:ext cx="6820569" cy="3836570"/>
          </a:xfrm>
          <a:prstGeom prst="rect">
            <a:avLst/>
          </a:prstGeom>
        </p:spPr>
      </p:pic>
      <p:pic>
        <p:nvPicPr>
          <p:cNvPr id="7172" name="Picture 4" descr="https://www.vdwaay.nl/slir/w900/files/oplossingen/topcleaner/topcleaner_on_special_suspending_platform.jpg">
            <a:extLst>
              <a:ext uri="{FF2B5EF4-FFF2-40B4-BE49-F238E27FC236}">
                <a16:creationId xmlns:a16="http://schemas.microsoft.com/office/drawing/2014/main" id="{7FD9136F-956A-48D6-B326-76FDC6EB9A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4288" y="4677026"/>
            <a:ext cx="2459871" cy="1680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4" name="Picture 6" descr="https://www.vdwaay.nl/slir/w900/files/oplossingen/topcleaner/topcleaner_binnenuit_tomatenkas2.jpg">
            <a:extLst>
              <a:ext uri="{FF2B5EF4-FFF2-40B4-BE49-F238E27FC236}">
                <a16:creationId xmlns:a16="http://schemas.microsoft.com/office/drawing/2014/main" id="{A095E0B3-4DB0-4AE1-8057-3EE916D156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1117" y="4677026"/>
            <a:ext cx="2459871" cy="168091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05343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1000"/>
                                        <p:tgtEl>
                                          <p:spTgt spid="7172"/>
                                        </p:tgtEl>
                                      </p:cBhvr>
                                    </p:animEffect>
                                    <p:anim calcmode="lin" valueType="num">
                                      <p:cBhvr>
                                        <p:cTn id="13" dur="1000" fill="hold"/>
                                        <p:tgtEl>
                                          <p:spTgt spid="7172"/>
                                        </p:tgtEl>
                                        <p:attrNameLst>
                                          <p:attrName>ppt_x</p:attrName>
                                        </p:attrNameLst>
                                      </p:cBhvr>
                                      <p:tavLst>
                                        <p:tav tm="0">
                                          <p:val>
                                            <p:strVal val="#ppt_x"/>
                                          </p:val>
                                        </p:tav>
                                        <p:tav tm="100000">
                                          <p:val>
                                            <p:strVal val="#ppt_x"/>
                                          </p:val>
                                        </p:tav>
                                      </p:tavLst>
                                    </p:anim>
                                    <p:anim calcmode="lin" valueType="num">
                                      <p:cBhvr>
                                        <p:cTn id="14"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1000"/>
                                        <p:tgtEl>
                                          <p:spTgt spid="7174"/>
                                        </p:tgtEl>
                                      </p:cBhvr>
                                    </p:animEffect>
                                    <p:anim calcmode="lin" valueType="num">
                                      <p:cBhvr>
                                        <p:cTn id="20" dur="1000" fill="hold"/>
                                        <p:tgtEl>
                                          <p:spTgt spid="7174"/>
                                        </p:tgtEl>
                                        <p:attrNameLst>
                                          <p:attrName>ppt_x</p:attrName>
                                        </p:attrNameLst>
                                      </p:cBhvr>
                                      <p:tavLst>
                                        <p:tav tm="0">
                                          <p:val>
                                            <p:strVal val="#ppt_x"/>
                                          </p:val>
                                        </p:tav>
                                        <p:tav tm="100000">
                                          <p:val>
                                            <p:strVal val="#ppt_x"/>
                                          </p:val>
                                        </p:tav>
                                      </p:tavLst>
                                    </p:anim>
                                    <p:anim calcmode="lin" valueType="num">
                                      <p:cBhvr>
                                        <p:cTn id="21"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8194" name="Picture 2" descr="Afbeeldingsresultaat voor veegmachine tuinbouw">
            <a:extLst>
              <a:ext uri="{FF2B5EF4-FFF2-40B4-BE49-F238E27FC236}">
                <a16:creationId xmlns:a16="http://schemas.microsoft.com/office/drawing/2014/main" id="{440ED593-67D5-48A0-97DF-79F6982A9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5" y="4070848"/>
            <a:ext cx="1749350" cy="233547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9EE40C34-505F-47A2-B874-00AC3B38C373}"/>
              </a:ext>
            </a:extLst>
          </p:cNvPr>
          <p:cNvSpPr/>
          <p:nvPr/>
        </p:nvSpPr>
        <p:spPr>
          <a:xfrm>
            <a:off x="5174864" y="5893787"/>
            <a:ext cx="2980368" cy="369332"/>
          </a:xfrm>
          <a:prstGeom prst="rect">
            <a:avLst/>
          </a:prstGeom>
        </p:spPr>
        <p:txBody>
          <a:bodyPr wrap="none">
            <a:spAutoFit/>
          </a:bodyPr>
          <a:lstStyle/>
          <a:p>
            <a:r>
              <a:rPr lang="nl-NL" dirty="0">
                <a:latin typeface="Roboto"/>
              </a:rPr>
              <a:t>Teeltwisseling </a:t>
            </a:r>
            <a:r>
              <a:rPr lang="nl-NL" dirty="0"/>
              <a:t>green </a:t>
            </a:r>
            <a:r>
              <a:rPr lang="nl-NL" dirty="0" err="1"/>
              <a:t>eater</a:t>
            </a:r>
            <a:r>
              <a:rPr lang="nl-NL" dirty="0">
                <a:latin typeface="Roboto"/>
              </a:rPr>
              <a:t>  </a:t>
            </a:r>
            <a:endParaRPr lang="nl-NL" b="0" i="0" dirty="0">
              <a:effectLst/>
              <a:latin typeface="Roboto"/>
            </a:endParaRPr>
          </a:p>
        </p:txBody>
      </p:sp>
      <p:pic>
        <p:nvPicPr>
          <p:cNvPr id="5" name="Onlinemedia 4" title="Green Eater by VDB">
            <a:hlinkClick r:id="" action="ppaction://media"/>
            <a:extLst>
              <a:ext uri="{FF2B5EF4-FFF2-40B4-BE49-F238E27FC236}">
                <a16:creationId xmlns:a16="http://schemas.microsoft.com/office/drawing/2014/main" id="{95DE778A-6A7D-B7B8-38FD-017DA96AB151}"/>
              </a:ext>
            </a:extLst>
          </p:cNvPr>
          <p:cNvPicPr>
            <a:picLocks noRot="1" noChangeAspect="1"/>
          </p:cNvPicPr>
          <p:nvPr>
            <a:videoFile r:link="rId1"/>
          </p:nvPr>
        </p:nvPicPr>
        <p:blipFill>
          <a:blip r:embed="rId4"/>
          <a:stretch>
            <a:fillRect/>
          </a:stretch>
        </p:blipFill>
        <p:spPr>
          <a:xfrm>
            <a:off x="3181671" y="1152411"/>
            <a:ext cx="7308764" cy="4129452"/>
          </a:xfrm>
          <a:prstGeom prst="rect">
            <a:avLst/>
          </a:prstGeom>
        </p:spPr>
      </p:pic>
    </p:spTree>
    <p:extLst>
      <p:ext uri="{BB962C8B-B14F-4D97-AF65-F5344CB8AC3E}">
        <p14:creationId xmlns:p14="http://schemas.microsoft.com/office/powerpoint/2010/main" val="32962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5"/>
                </p:tgtEl>
              </p:cMediaNode>
            </p:video>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3" name="Afbeelding 2">
            <a:extLst>
              <a:ext uri="{FF2B5EF4-FFF2-40B4-BE49-F238E27FC236}">
                <a16:creationId xmlns:a16="http://schemas.microsoft.com/office/drawing/2014/main" id="{5F4DBBEB-557E-48DC-A872-2591ED7DB96C}"/>
              </a:ext>
            </a:extLst>
          </p:cNvPr>
          <p:cNvPicPr>
            <a:picLocks noChangeAspect="1"/>
          </p:cNvPicPr>
          <p:nvPr/>
        </p:nvPicPr>
        <p:blipFill>
          <a:blip r:embed="rId2"/>
          <a:stretch>
            <a:fillRect/>
          </a:stretch>
        </p:blipFill>
        <p:spPr>
          <a:xfrm>
            <a:off x="6717793" y="3478433"/>
            <a:ext cx="3012641" cy="2947737"/>
          </a:xfrm>
          <a:prstGeom prst="rect">
            <a:avLst/>
          </a:prstGeom>
        </p:spPr>
      </p:pic>
      <p:pic>
        <p:nvPicPr>
          <p:cNvPr id="4" name="Afbeelding 3">
            <a:extLst>
              <a:ext uri="{FF2B5EF4-FFF2-40B4-BE49-F238E27FC236}">
                <a16:creationId xmlns:a16="http://schemas.microsoft.com/office/drawing/2014/main" id="{39113772-8664-497E-9B55-81DB42E5EBD1}"/>
              </a:ext>
            </a:extLst>
          </p:cNvPr>
          <p:cNvPicPr>
            <a:picLocks noChangeAspect="1"/>
          </p:cNvPicPr>
          <p:nvPr/>
        </p:nvPicPr>
        <p:blipFill>
          <a:blip r:embed="rId3"/>
          <a:stretch>
            <a:fillRect/>
          </a:stretch>
        </p:blipFill>
        <p:spPr>
          <a:xfrm>
            <a:off x="560973" y="3293627"/>
            <a:ext cx="3421480" cy="3317348"/>
          </a:xfrm>
          <a:prstGeom prst="rect">
            <a:avLst/>
          </a:prstGeom>
        </p:spPr>
      </p:pic>
      <p:pic>
        <p:nvPicPr>
          <p:cNvPr id="2056" name="Picture 8" descr="Afbeeldingsresultaat voor hogedruk reiniger bedrijf schoonspuiten">
            <a:extLst>
              <a:ext uri="{FF2B5EF4-FFF2-40B4-BE49-F238E27FC236}">
                <a16:creationId xmlns:a16="http://schemas.microsoft.com/office/drawing/2014/main" id="{60A39B4D-C65B-4D51-8985-2758FD500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971" y="431830"/>
            <a:ext cx="3772902" cy="2501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1026" name="Picture 2" descr="Gerelateerde afbeelding">
            <a:extLst>
              <a:ext uri="{FF2B5EF4-FFF2-40B4-BE49-F238E27FC236}">
                <a16:creationId xmlns:a16="http://schemas.microsoft.com/office/drawing/2014/main" id="{E279170D-0834-4C26-8174-5487672FF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50" y="1839578"/>
            <a:ext cx="3954010" cy="346634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8" name="Picture 4" descr="Gerelateerde afbeelding">
            <a:extLst>
              <a:ext uri="{FF2B5EF4-FFF2-40B4-BE49-F238E27FC236}">
                <a16:creationId xmlns:a16="http://schemas.microsoft.com/office/drawing/2014/main" id="{C6F9D3B0-6653-419E-8CEA-3E43F15CB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610" y="938464"/>
            <a:ext cx="5519738" cy="551973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https://www.verfspuitwinkel.nl/upload/productbig/roterende_hogedrukreiniger_turbo_nozzle_350_bar_4_b44ab150018bed0971370a24158fb76d.jpg">
            <a:extLst>
              <a:ext uri="{FF2B5EF4-FFF2-40B4-BE49-F238E27FC236}">
                <a16:creationId xmlns:a16="http://schemas.microsoft.com/office/drawing/2014/main" id="{B803511B-5EBD-4CE8-B020-2F2BAEA2A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69" y="5081131"/>
            <a:ext cx="1782746" cy="16735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0315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3" name="Afbeelding 2">
            <a:extLst>
              <a:ext uri="{FF2B5EF4-FFF2-40B4-BE49-F238E27FC236}">
                <a16:creationId xmlns:a16="http://schemas.microsoft.com/office/drawing/2014/main" id="{61549EDD-4C1C-40A8-B926-F1D6A57EF036}"/>
              </a:ext>
            </a:extLst>
          </p:cNvPr>
          <p:cNvPicPr>
            <a:picLocks noChangeAspect="1"/>
          </p:cNvPicPr>
          <p:nvPr/>
        </p:nvPicPr>
        <p:blipFill>
          <a:blip r:embed="rId2"/>
          <a:stretch>
            <a:fillRect/>
          </a:stretch>
        </p:blipFill>
        <p:spPr>
          <a:xfrm>
            <a:off x="2595744" y="1031461"/>
            <a:ext cx="7700055" cy="5434692"/>
          </a:xfrm>
          <a:prstGeom prst="rect">
            <a:avLst/>
          </a:prstGeom>
        </p:spPr>
      </p:pic>
    </p:spTree>
    <p:extLst>
      <p:ext uri="{BB962C8B-B14F-4D97-AF65-F5344CB8AC3E}">
        <p14:creationId xmlns:p14="http://schemas.microsoft.com/office/powerpoint/2010/main" val="21567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3" name="Afbeelding 2">
            <a:extLst>
              <a:ext uri="{FF2B5EF4-FFF2-40B4-BE49-F238E27FC236}">
                <a16:creationId xmlns:a16="http://schemas.microsoft.com/office/drawing/2014/main" id="{39CF7FA6-0642-470E-9B39-B8991648CDEA}"/>
              </a:ext>
            </a:extLst>
          </p:cNvPr>
          <p:cNvPicPr>
            <a:picLocks noChangeAspect="1"/>
          </p:cNvPicPr>
          <p:nvPr/>
        </p:nvPicPr>
        <p:blipFill>
          <a:blip r:embed="rId2"/>
          <a:stretch>
            <a:fillRect/>
          </a:stretch>
        </p:blipFill>
        <p:spPr>
          <a:xfrm>
            <a:off x="2299738" y="1969543"/>
            <a:ext cx="8024831" cy="3639301"/>
          </a:xfrm>
          <a:prstGeom prst="rect">
            <a:avLst/>
          </a:prstGeom>
        </p:spPr>
      </p:pic>
    </p:spTree>
    <p:extLst>
      <p:ext uri="{BB962C8B-B14F-4D97-AF65-F5344CB8AC3E}">
        <p14:creationId xmlns:p14="http://schemas.microsoft.com/office/powerpoint/2010/main" val="319775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3074" name="Picture 2" descr="Afbeeldingsresultaat voor veegmachines">
            <a:extLst>
              <a:ext uri="{FF2B5EF4-FFF2-40B4-BE49-F238E27FC236}">
                <a16:creationId xmlns:a16="http://schemas.microsoft.com/office/drawing/2014/main" id="{8ACB8119-C500-44D9-9BAD-3FD2926B9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451" y="1892649"/>
            <a:ext cx="4762500" cy="4429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Gerelateerde afbeelding">
            <a:extLst>
              <a:ext uri="{FF2B5EF4-FFF2-40B4-BE49-F238E27FC236}">
                <a16:creationId xmlns:a16="http://schemas.microsoft.com/office/drawing/2014/main" id="{432A11C2-FBD7-41C1-BBE1-3D141FBDA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988" y="630406"/>
            <a:ext cx="2009775" cy="227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Afbeeldingsresultaat voor veegmachines">
            <a:extLst>
              <a:ext uri="{FF2B5EF4-FFF2-40B4-BE49-F238E27FC236}">
                <a16:creationId xmlns:a16="http://schemas.microsoft.com/office/drawing/2014/main" id="{7F0F52E7-4CA3-40B8-BDD4-A7770143E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781" y="3987215"/>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Afbeeldingsresultaat voor veegmachines">
            <a:extLst>
              <a:ext uri="{FF2B5EF4-FFF2-40B4-BE49-F238E27FC236}">
                <a16:creationId xmlns:a16="http://schemas.microsoft.com/office/drawing/2014/main" id="{5C0FA3F3-EAF1-49D8-9CDF-890AF1825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7712"/>
            <a:ext cx="3733390" cy="24889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1000"/>
                                        <p:tgtEl>
                                          <p:spTgt spid="3080"/>
                                        </p:tgtEl>
                                      </p:cBhvr>
                                    </p:animEffect>
                                    <p:anim calcmode="lin" valueType="num">
                                      <p:cBhvr>
                                        <p:cTn id="8" dur="1000" fill="hold"/>
                                        <p:tgtEl>
                                          <p:spTgt spid="3080"/>
                                        </p:tgtEl>
                                        <p:attrNameLst>
                                          <p:attrName>ppt_x</p:attrName>
                                        </p:attrNameLst>
                                      </p:cBhvr>
                                      <p:tavLst>
                                        <p:tav tm="0">
                                          <p:val>
                                            <p:strVal val="#ppt_x"/>
                                          </p:val>
                                        </p:tav>
                                        <p:tav tm="100000">
                                          <p:val>
                                            <p:strVal val="#ppt_x"/>
                                          </p:val>
                                        </p:tav>
                                      </p:tavLst>
                                    </p:anim>
                                    <p:anim calcmode="lin" valueType="num">
                                      <p:cBhvr>
                                        <p:cTn id="9" dur="1000" fill="hold"/>
                                        <p:tgtEl>
                                          <p:spTgt spid="30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pic>
        <p:nvPicPr>
          <p:cNvPr id="6" name="Afbeelding 5">
            <a:extLst>
              <a:ext uri="{FF2B5EF4-FFF2-40B4-BE49-F238E27FC236}">
                <a16:creationId xmlns:a16="http://schemas.microsoft.com/office/drawing/2014/main" id="{8A2E8EE6-F51F-957C-136F-8F0D7B605DD4}"/>
              </a:ext>
            </a:extLst>
          </p:cNvPr>
          <p:cNvPicPr>
            <a:picLocks noChangeAspect="1"/>
          </p:cNvPicPr>
          <p:nvPr/>
        </p:nvPicPr>
        <p:blipFill>
          <a:blip r:embed="rId2"/>
          <a:stretch>
            <a:fillRect/>
          </a:stretch>
        </p:blipFill>
        <p:spPr>
          <a:xfrm>
            <a:off x="2144101" y="2453507"/>
            <a:ext cx="3856054" cy="3048264"/>
          </a:xfrm>
          <a:prstGeom prst="rect">
            <a:avLst/>
          </a:prstGeom>
        </p:spPr>
      </p:pic>
      <p:pic>
        <p:nvPicPr>
          <p:cNvPr id="8" name="Afbeelding 7">
            <a:extLst>
              <a:ext uri="{FF2B5EF4-FFF2-40B4-BE49-F238E27FC236}">
                <a16:creationId xmlns:a16="http://schemas.microsoft.com/office/drawing/2014/main" id="{4474E9A8-63D0-AE5D-CA19-9DC06D47C1F9}"/>
              </a:ext>
            </a:extLst>
          </p:cNvPr>
          <p:cNvPicPr>
            <a:picLocks noChangeAspect="1"/>
          </p:cNvPicPr>
          <p:nvPr/>
        </p:nvPicPr>
        <p:blipFill>
          <a:blip r:embed="rId3"/>
          <a:stretch>
            <a:fillRect/>
          </a:stretch>
        </p:blipFill>
        <p:spPr>
          <a:xfrm>
            <a:off x="6888150" y="979313"/>
            <a:ext cx="3066322" cy="2948389"/>
          </a:xfrm>
          <a:prstGeom prst="rect">
            <a:avLst/>
          </a:prstGeom>
        </p:spPr>
      </p:pic>
      <p:sp>
        <p:nvSpPr>
          <p:cNvPr id="10" name="Tekstvak 9">
            <a:extLst>
              <a:ext uri="{FF2B5EF4-FFF2-40B4-BE49-F238E27FC236}">
                <a16:creationId xmlns:a16="http://schemas.microsoft.com/office/drawing/2014/main" id="{D940C25D-B473-BC02-0748-4FB97C8EA57D}"/>
              </a:ext>
            </a:extLst>
          </p:cNvPr>
          <p:cNvSpPr txBox="1"/>
          <p:nvPr/>
        </p:nvSpPr>
        <p:spPr>
          <a:xfrm>
            <a:off x="5510784" y="5878687"/>
            <a:ext cx="6096000" cy="369332"/>
          </a:xfrm>
          <a:prstGeom prst="rect">
            <a:avLst/>
          </a:prstGeom>
          <a:noFill/>
        </p:spPr>
        <p:txBody>
          <a:bodyPr wrap="square">
            <a:spAutoFit/>
          </a:bodyPr>
          <a:lstStyle/>
          <a:p>
            <a:r>
              <a:rPr lang="nl-NL" dirty="0" err="1">
                <a:hlinkClick r:id="rId4"/>
              </a:rPr>
              <a:t>Kahoot</a:t>
            </a:r>
            <a:r>
              <a:rPr lang="nl-NL" dirty="0">
                <a:hlinkClick r:id="rId4"/>
              </a:rPr>
              <a:t>! | Leren spellen | Maak leren geweldig!</a:t>
            </a:r>
            <a:endParaRPr lang="nl-NL" dirty="0"/>
          </a:p>
        </p:txBody>
      </p:sp>
    </p:spTree>
    <p:extLst>
      <p:ext uri="{BB962C8B-B14F-4D97-AF65-F5344CB8AC3E}">
        <p14:creationId xmlns:p14="http://schemas.microsoft.com/office/powerpoint/2010/main" val="3602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155574" y="719179"/>
            <a:ext cx="5460149" cy="769441"/>
          </a:xfrm>
          <a:prstGeom prst="rect">
            <a:avLst/>
          </a:prstGeom>
          <a:noFill/>
        </p:spPr>
        <p:txBody>
          <a:bodyPr wrap="none" rtlCol="0">
            <a:spAutoFit/>
          </a:bodyPr>
          <a:lstStyle/>
          <a:p>
            <a:r>
              <a:rPr lang="nl-NL" sz="4400" dirty="0"/>
              <a:t>Plantenteelt </a:t>
            </a:r>
            <a:r>
              <a:rPr lang="nl-NL" sz="4400" dirty="0" err="1"/>
              <a:t>vakdag</a:t>
            </a:r>
            <a:r>
              <a:rPr lang="nl-NL" sz="4400" dirty="0"/>
              <a:t>  </a:t>
            </a:r>
          </a:p>
        </p:txBody>
      </p:sp>
      <p:sp>
        <p:nvSpPr>
          <p:cNvPr id="5" name="Tekstvak 4">
            <a:extLst>
              <a:ext uri="{FF2B5EF4-FFF2-40B4-BE49-F238E27FC236}">
                <a16:creationId xmlns:a16="http://schemas.microsoft.com/office/drawing/2014/main" id="{E21E1832-0911-4D1B-833B-015388B2AD9B}"/>
              </a:ext>
            </a:extLst>
          </p:cNvPr>
          <p:cNvSpPr txBox="1"/>
          <p:nvPr/>
        </p:nvSpPr>
        <p:spPr>
          <a:xfrm>
            <a:off x="10037135" y="6411433"/>
            <a:ext cx="954107" cy="369332"/>
          </a:xfrm>
          <a:prstGeom prst="rect">
            <a:avLst/>
          </a:prstGeom>
          <a:noFill/>
        </p:spPr>
        <p:txBody>
          <a:bodyPr wrap="none" rtlCol="0">
            <a:spAutoFit/>
          </a:bodyPr>
          <a:lstStyle/>
          <a:p>
            <a:r>
              <a:rPr lang="nl-NL" dirty="0"/>
              <a:t>B. Boer</a:t>
            </a:r>
          </a:p>
        </p:txBody>
      </p:sp>
      <p:pic>
        <p:nvPicPr>
          <p:cNvPr id="4100" name="Picture 4" descr="Afbeeldingsresultaat voor veegmachines">
            <a:extLst>
              <a:ext uri="{FF2B5EF4-FFF2-40B4-BE49-F238E27FC236}">
                <a16:creationId xmlns:a16="http://schemas.microsoft.com/office/drawing/2014/main" id="{B7A4AC64-98F4-4AA1-A491-CA710134C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61" y="2218823"/>
            <a:ext cx="3630530" cy="2420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Gerelateerde afbeelding">
            <a:extLst>
              <a:ext uri="{FF2B5EF4-FFF2-40B4-BE49-F238E27FC236}">
                <a16:creationId xmlns:a16="http://schemas.microsoft.com/office/drawing/2014/main" id="{90A43A3C-38BC-46E8-9D12-478F4CA0D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297" y="719179"/>
            <a:ext cx="4091421" cy="23866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4" name="Picture 8" descr="Gerelateerde afbeelding">
            <a:extLst>
              <a:ext uri="{FF2B5EF4-FFF2-40B4-BE49-F238E27FC236}">
                <a16:creationId xmlns:a16="http://schemas.microsoft.com/office/drawing/2014/main" id="{00027999-F06C-417C-A6F6-AAB352C79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089" y="4639176"/>
            <a:ext cx="2801603" cy="20984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106" name="Picture 10" descr="Afbeeldingsresultaat voor tafels tuinbouw">
            <a:extLst>
              <a:ext uri="{FF2B5EF4-FFF2-40B4-BE49-F238E27FC236}">
                <a16:creationId xmlns:a16="http://schemas.microsoft.com/office/drawing/2014/main" id="{FA586117-B478-49CE-A08B-68E3E8958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164" y="3974965"/>
            <a:ext cx="3428554" cy="20833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0627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fade">
                                      <p:cBhvr>
                                        <p:cTn id="12" dur="1000"/>
                                        <p:tgtEl>
                                          <p:spTgt spid="4106"/>
                                        </p:tgtEl>
                                      </p:cBhvr>
                                    </p:animEffect>
                                    <p:anim calcmode="lin" valueType="num">
                                      <p:cBhvr>
                                        <p:cTn id="13" dur="1000" fill="hold"/>
                                        <p:tgtEl>
                                          <p:spTgt spid="4106"/>
                                        </p:tgtEl>
                                        <p:attrNameLst>
                                          <p:attrName>ppt_x</p:attrName>
                                        </p:attrNameLst>
                                      </p:cBhvr>
                                      <p:tavLst>
                                        <p:tav tm="0">
                                          <p:val>
                                            <p:strVal val="#ppt_x"/>
                                          </p:val>
                                        </p:tav>
                                        <p:tav tm="100000">
                                          <p:val>
                                            <p:strVal val="#ppt_x"/>
                                          </p:val>
                                        </p:tav>
                                      </p:tavLst>
                                    </p:anim>
                                    <p:anim calcmode="lin" valueType="num">
                                      <p:cBhvr>
                                        <p:cTn id="14"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4" name="Rechthoek 3">
            <a:extLst>
              <a:ext uri="{FF2B5EF4-FFF2-40B4-BE49-F238E27FC236}">
                <a16:creationId xmlns:a16="http://schemas.microsoft.com/office/drawing/2014/main" id="{86CD52CE-99FF-453C-931D-70A2DA415B63}"/>
              </a:ext>
            </a:extLst>
          </p:cNvPr>
          <p:cNvSpPr/>
          <p:nvPr/>
        </p:nvSpPr>
        <p:spPr>
          <a:xfrm>
            <a:off x="2340665" y="2732310"/>
            <a:ext cx="6707082" cy="1754326"/>
          </a:xfrm>
          <a:prstGeom prst="rect">
            <a:avLst/>
          </a:prstGeom>
        </p:spPr>
        <p:txBody>
          <a:bodyPr wrap="square">
            <a:spAutoFit/>
          </a:bodyPr>
          <a:lstStyle/>
          <a:p>
            <a:pPr marL="109728" indent="0">
              <a:buNone/>
            </a:pPr>
            <a:r>
              <a:rPr lang="nl-NL" b="1" dirty="0"/>
              <a:t>Opdracht niveau 2</a:t>
            </a:r>
          </a:p>
          <a:p>
            <a:pPr marL="852678" lvl="1" indent="-285750">
              <a:buFont typeface="Wingdings" panose="05000000000000000000" pitchFamily="2" charset="2"/>
              <a:buChar char="Ø"/>
            </a:pPr>
            <a:r>
              <a:rPr lang="nl-NL" dirty="0"/>
              <a:t>Maak lesbrief 4 over reinigen van de teeltruimte</a:t>
            </a:r>
          </a:p>
          <a:p>
            <a:pPr marL="395478"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109728"/>
            <a:r>
              <a:rPr lang="nl-NL" b="1" dirty="0"/>
              <a:t>Opdracht niveau 3&amp;4: </a:t>
            </a:r>
          </a:p>
          <a:p>
            <a:pPr marL="852678" lvl="1" indent="-285750">
              <a:buFont typeface="Wingdings" panose="05000000000000000000" pitchFamily="2" charset="2"/>
              <a:buChar char="Ø"/>
            </a:pPr>
            <a:r>
              <a:rPr lang="nl-NL" dirty="0"/>
              <a:t>Maak lesbrief 4  over reinigen van de teeltruimte </a:t>
            </a:r>
          </a:p>
        </p:txBody>
      </p:sp>
    </p:spTree>
    <p:extLst>
      <p:ext uri="{BB962C8B-B14F-4D97-AF65-F5344CB8AC3E}">
        <p14:creationId xmlns:p14="http://schemas.microsoft.com/office/powerpoint/2010/main" val="4103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C2B962-A106-4E2D-A7D4-3D73BB4C5D53}"/>
              </a:ext>
            </a:extLst>
          </p:cNvPr>
          <p:cNvSpPr txBox="1"/>
          <p:nvPr/>
        </p:nvSpPr>
        <p:spPr>
          <a:xfrm>
            <a:off x="1257300" y="685800"/>
            <a:ext cx="1439818" cy="707886"/>
          </a:xfrm>
          <a:prstGeom prst="rect">
            <a:avLst/>
          </a:prstGeom>
          <a:noFill/>
        </p:spPr>
        <p:txBody>
          <a:bodyPr wrap="none" rtlCol="0">
            <a:spAutoFit/>
          </a:bodyPr>
          <a:lstStyle/>
          <a:p>
            <a:r>
              <a:rPr lang="nl-NL" sz="4000" dirty="0"/>
              <a:t>Les 4</a:t>
            </a:r>
          </a:p>
        </p:txBody>
      </p:sp>
      <p:pic>
        <p:nvPicPr>
          <p:cNvPr id="2052" name="Picture 4" descr="Afbeeldingsresultaat voor evaluatie">
            <a:extLst>
              <a:ext uri="{FF2B5EF4-FFF2-40B4-BE49-F238E27FC236}">
                <a16:creationId xmlns:a16="http://schemas.microsoft.com/office/drawing/2014/main" id="{E9C062F9-110D-47A1-A94C-B99905C66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797" y="557916"/>
            <a:ext cx="5275737" cy="2961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57624E1C-AFDD-4AF6-9D35-6241B1B57310}"/>
              </a:ext>
            </a:extLst>
          </p:cNvPr>
          <p:cNvSpPr/>
          <p:nvPr/>
        </p:nvSpPr>
        <p:spPr>
          <a:xfrm>
            <a:off x="7618237" y="5333672"/>
            <a:ext cx="4432624" cy="646331"/>
          </a:xfrm>
          <a:prstGeom prst="rect">
            <a:avLst/>
          </a:prstGeom>
        </p:spPr>
        <p:txBody>
          <a:bodyPr wrap="none">
            <a:spAutoFit/>
          </a:bodyPr>
          <a:lstStyle/>
          <a:p>
            <a:pPr marL="285750" indent="-285750">
              <a:buFont typeface="Wingdings" panose="05000000000000000000" pitchFamily="2" charset="2"/>
              <a:buChar char="Ø"/>
            </a:pPr>
            <a:r>
              <a:rPr lang="en-US" sz="3600" dirty="0">
                <a:solidFill>
                  <a:srgbClr val="000000"/>
                </a:solidFill>
                <a:latin typeface="Arial" panose="020B0604020202020204" pitchFamily="34" charset="0"/>
              </a:rPr>
              <a:t>Evaluatie-reflectie:</a:t>
            </a:r>
            <a:r>
              <a:rPr lang="en-US" sz="2400" dirty="0">
                <a:solidFill>
                  <a:srgbClr val="000000"/>
                </a:solidFill>
                <a:latin typeface="Arial" panose="020B0604020202020204" pitchFamily="34" charset="0"/>
              </a:rPr>
              <a:t> ​</a:t>
            </a:r>
            <a:endParaRPr lang="nl-NL" sz="2400" dirty="0"/>
          </a:p>
        </p:txBody>
      </p:sp>
      <p:pic>
        <p:nvPicPr>
          <p:cNvPr id="2054" name="Picture 6" descr="Afbeeldingsresultaat voor evaluatie">
            <a:extLst>
              <a:ext uri="{FF2B5EF4-FFF2-40B4-BE49-F238E27FC236}">
                <a16:creationId xmlns:a16="http://schemas.microsoft.com/office/drawing/2014/main" id="{0F1B2C78-F405-45F8-B053-0F459449D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79" y="3647026"/>
            <a:ext cx="5710981" cy="2855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36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C15CA3-478E-4A40-83A8-007EF18B755D}"/>
              </a:ext>
            </a:extLst>
          </p:cNvPr>
          <p:cNvSpPr txBox="1"/>
          <p:nvPr/>
        </p:nvSpPr>
        <p:spPr>
          <a:xfrm>
            <a:off x="470569" y="2851484"/>
            <a:ext cx="5737726" cy="2769989"/>
          </a:xfrm>
          <a:prstGeom prst="rect">
            <a:avLst/>
          </a:prstGeom>
          <a:noFill/>
        </p:spPr>
        <p:txBody>
          <a:bodyPr wrap="square" rtlCol="0">
            <a:spAutoFit/>
          </a:bodyPr>
          <a:lstStyle/>
          <a:p>
            <a:r>
              <a:rPr lang="nl-NL" sz="3200" dirty="0"/>
              <a:t>Terugblik:</a:t>
            </a:r>
          </a:p>
          <a:p>
            <a:endParaRPr lang="nl-NL" dirty="0"/>
          </a:p>
          <a:p>
            <a:pPr marL="742950" lvl="1" indent="-285750">
              <a:buFont typeface="Wingdings" panose="05000000000000000000" pitchFamily="2" charset="2"/>
              <a:buChar char="Ø"/>
            </a:pPr>
            <a:r>
              <a:rPr lang="nl-NL" sz="2400" dirty="0"/>
              <a:t>Wat is je bij gebleven van vorige week?</a:t>
            </a:r>
          </a:p>
          <a:p>
            <a:pPr marL="742950" lvl="1" indent="-285750">
              <a:buFont typeface="Wingdings" panose="05000000000000000000" pitchFamily="2" charset="2"/>
              <a:buChar char="Ø"/>
            </a:pPr>
            <a:r>
              <a:rPr lang="nl-NL" sz="2400" dirty="0"/>
              <a:t>Waar liep je tegenaan?</a:t>
            </a:r>
          </a:p>
          <a:p>
            <a:pPr marL="742950" lvl="1" indent="-285750">
              <a:buFont typeface="Wingdings" panose="05000000000000000000" pitchFamily="2" charset="2"/>
              <a:buChar char="Ø"/>
            </a:pPr>
            <a:endParaRPr lang="nl-NL" sz="2400" dirty="0"/>
          </a:p>
          <a:p>
            <a:r>
              <a:rPr lang="nl-NL" sz="2800" dirty="0"/>
              <a:t>	 </a:t>
            </a:r>
          </a:p>
        </p:txBody>
      </p:sp>
      <p:pic>
        <p:nvPicPr>
          <p:cNvPr id="4" name="Afbeelding 3">
            <a:extLst>
              <a:ext uri="{FF2B5EF4-FFF2-40B4-BE49-F238E27FC236}">
                <a16:creationId xmlns:a16="http://schemas.microsoft.com/office/drawing/2014/main" id="{0106D693-8CA9-4F3B-8F43-9F22B656F5FA}"/>
              </a:ext>
            </a:extLst>
          </p:cNvPr>
          <p:cNvPicPr>
            <a:picLocks noChangeAspect="1"/>
          </p:cNvPicPr>
          <p:nvPr/>
        </p:nvPicPr>
        <p:blipFill>
          <a:blip r:embed="rId2"/>
          <a:stretch>
            <a:fillRect/>
          </a:stretch>
        </p:blipFill>
        <p:spPr>
          <a:xfrm>
            <a:off x="5843337" y="1629937"/>
            <a:ext cx="4014872" cy="4157412"/>
          </a:xfrm>
          <a:prstGeom prst="rect">
            <a:avLst/>
          </a:prstGeom>
        </p:spPr>
      </p:pic>
    </p:spTree>
    <p:extLst>
      <p:ext uri="{BB962C8B-B14F-4D97-AF65-F5344CB8AC3E}">
        <p14:creationId xmlns:p14="http://schemas.microsoft.com/office/powerpoint/2010/main" val="32360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0910" y="588150"/>
            <a:ext cx="2000869" cy="892552"/>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400" dirty="0"/>
              <a:t>Les 4</a:t>
            </a:r>
          </a:p>
        </p:txBody>
      </p:sp>
      <p:sp>
        <p:nvSpPr>
          <p:cNvPr id="6" name="Tekstvak 5">
            <a:extLst>
              <a:ext uri="{FF2B5EF4-FFF2-40B4-BE49-F238E27FC236}">
                <a16:creationId xmlns:a16="http://schemas.microsoft.com/office/drawing/2014/main" id="{1D6AAA30-2FE2-4B97-978C-7FCC70046838}"/>
              </a:ext>
            </a:extLst>
          </p:cNvPr>
          <p:cNvSpPr txBox="1"/>
          <p:nvPr/>
        </p:nvSpPr>
        <p:spPr>
          <a:xfrm>
            <a:off x="3554462" y="634317"/>
            <a:ext cx="2873479" cy="523220"/>
          </a:xfrm>
          <a:prstGeom prst="rect">
            <a:avLst/>
          </a:prstGeom>
          <a:noFill/>
        </p:spPr>
        <p:txBody>
          <a:bodyPr wrap="none" rtlCol="0">
            <a:spAutoFit/>
          </a:bodyPr>
          <a:lstStyle/>
          <a:p>
            <a:r>
              <a:rPr lang="nl-NL" sz="2800" b="1" dirty="0"/>
              <a:t>Terugblik les 3  </a:t>
            </a:r>
            <a:endParaRPr lang="nl-NL" sz="2800" dirty="0"/>
          </a:p>
        </p:txBody>
      </p:sp>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184731" cy="646331"/>
          </a:xfrm>
          <a:prstGeom prst="rect">
            <a:avLst/>
          </a:prstGeom>
          <a:noFill/>
        </p:spPr>
        <p:txBody>
          <a:bodyPr wrap="none" rtlCol="0">
            <a:spAutoFit/>
          </a:bodyPr>
          <a:lstStyle/>
          <a:p>
            <a:endParaRPr lang="nl-NL" sz="3600" dirty="0"/>
          </a:p>
        </p:txBody>
      </p:sp>
      <p:pic>
        <p:nvPicPr>
          <p:cNvPr id="10" name="Afbeelding 9">
            <a:extLst>
              <a:ext uri="{FF2B5EF4-FFF2-40B4-BE49-F238E27FC236}">
                <a16:creationId xmlns:a16="http://schemas.microsoft.com/office/drawing/2014/main" id="{8D265FC2-FE0C-4600-AFC0-2D74D887BAB3}"/>
              </a:ext>
            </a:extLst>
          </p:cNvPr>
          <p:cNvPicPr>
            <a:picLocks noChangeAspect="1"/>
          </p:cNvPicPr>
          <p:nvPr/>
        </p:nvPicPr>
        <p:blipFill>
          <a:blip r:embed="rId2"/>
          <a:stretch>
            <a:fillRect/>
          </a:stretch>
        </p:blipFill>
        <p:spPr>
          <a:xfrm>
            <a:off x="331983" y="1529000"/>
            <a:ext cx="5242414" cy="2563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6" descr="Afbeeldingsresultaat voor beheer en onderhoud">
            <a:extLst>
              <a:ext uri="{FF2B5EF4-FFF2-40B4-BE49-F238E27FC236}">
                <a16:creationId xmlns:a16="http://schemas.microsoft.com/office/drawing/2014/main" id="{6E3009B4-5D28-4866-8A4B-944DBA90C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983" y="4723406"/>
            <a:ext cx="7952764" cy="19912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536CA10D-C49D-40C5-B7D1-7E728FB2FD22}"/>
              </a:ext>
            </a:extLst>
          </p:cNvPr>
          <p:cNvPicPr>
            <a:picLocks noChangeAspect="1"/>
          </p:cNvPicPr>
          <p:nvPr/>
        </p:nvPicPr>
        <p:blipFill>
          <a:blip r:embed="rId4"/>
          <a:stretch>
            <a:fillRect/>
          </a:stretch>
        </p:blipFill>
        <p:spPr>
          <a:xfrm>
            <a:off x="7341966" y="634317"/>
            <a:ext cx="4304602" cy="1954641"/>
          </a:xfrm>
          <a:prstGeom prst="rect">
            <a:avLst/>
          </a:prstGeom>
          <a:ln w="228600" cap="sq" cmpd="thickThin">
            <a:solidFill>
              <a:srgbClr val="000000"/>
            </a:solidFill>
            <a:prstDash val="solid"/>
            <a:miter lim="800000"/>
          </a:ln>
          <a:effectLst>
            <a:innerShdw blurRad="76200">
              <a:srgbClr val="000000"/>
            </a:innerShdw>
          </a:effectLst>
        </p:spPr>
      </p:pic>
      <p:pic>
        <p:nvPicPr>
          <p:cNvPr id="16" name="Picture 12" descr="Afbeeldingsresultaat voor waterschade glasteelt">
            <a:extLst>
              <a:ext uri="{FF2B5EF4-FFF2-40B4-BE49-F238E27FC236}">
                <a16:creationId xmlns:a16="http://schemas.microsoft.com/office/drawing/2014/main" id="{F8DE6EB2-DD7F-4C8C-9580-15D836A54E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670" y="4540876"/>
            <a:ext cx="2087688" cy="19270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7" name="Picture 4" descr="Gerelateerde afbeelding">
            <a:extLst>
              <a:ext uri="{FF2B5EF4-FFF2-40B4-BE49-F238E27FC236}">
                <a16:creationId xmlns:a16="http://schemas.microsoft.com/office/drawing/2014/main" id="{D8D18039-61D1-4745-80ED-1D4706556D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615" y="3074712"/>
            <a:ext cx="1528275" cy="152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4" name="Rechthoek 3">
            <a:extLst>
              <a:ext uri="{FF2B5EF4-FFF2-40B4-BE49-F238E27FC236}">
                <a16:creationId xmlns:a16="http://schemas.microsoft.com/office/drawing/2014/main" id="{EFD88F4C-D417-407E-8A72-C8D169A80DA7}"/>
              </a:ext>
            </a:extLst>
          </p:cNvPr>
          <p:cNvSpPr/>
          <p:nvPr/>
        </p:nvSpPr>
        <p:spPr>
          <a:xfrm>
            <a:off x="3839194" y="992011"/>
            <a:ext cx="4204104" cy="707886"/>
          </a:xfrm>
          <a:prstGeom prst="rect">
            <a:avLst/>
          </a:prstGeom>
        </p:spPr>
        <p:txBody>
          <a:bodyPr wrap="square">
            <a:spAutoFit/>
          </a:bodyPr>
          <a:lstStyle/>
          <a:p>
            <a:r>
              <a:rPr lang="nl-NL" sz="4000" b="1" dirty="0"/>
              <a:t>BPV opdracht:</a:t>
            </a:r>
          </a:p>
        </p:txBody>
      </p:sp>
      <p:pic>
        <p:nvPicPr>
          <p:cNvPr id="2050" name="Picture 2" descr="Afbeeldingsresultaat voor BPV humor">
            <a:extLst>
              <a:ext uri="{FF2B5EF4-FFF2-40B4-BE49-F238E27FC236}">
                <a16:creationId xmlns:a16="http://schemas.microsoft.com/office/drawing/2014/main" id="{E4DFF8E6-678B-4ED8-98B8-DD49BFAA8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255" y="2152832"/>
            <a:ext cx="4204104" cy="420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3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4" name="Rechthoek 3">
            <a:extLst>
              <a:ext uri="{FF2B5EF4-FFF2-40B4-BE49-F238E27FC236}">
                <a16:creationId xmlns:a16="http://schemas.microsoft.com/office/drawing/2014/main" id="{EFD88F4C-D417-407E-8A72-C8D169A80DA7}"/>
              </a:ext>
            </a:extLst>
          </p:cNvPr>
          <p:cNvSpPr/>
          <p:nvPr/>
        </p:nvSpPr>
        <p:spPr>
          <a:xfrm>
            <a:off x="3886257" y="556776"/>
            <a:ext cx="4204104" cy="707886"/>
          </a:xfrm>
          <a:prstGeom prst="rect">
            <a:avLst/>
          </a:prstGeom>
        </p:spPr>
        <p:txBody>
          <a:bodyPr wrap="square">
            <a:spAutoFit/>
          </a:bodyPr>
          <a:lstStyle/>
          <a:p>
            <a:r>
              <a:rPr lang="nl-NL" sz="4000" b="1" dirty="0"/>
              <a:t>BPV opdracht:</a:t>
            </a:r>
          </a:p>
        </p:txBody>
      </p:sp>
      <p:sp>
        <p:nvSpPr>
          <p:cNvPr id="3" name="Rechthoek 2">
            <a:extLst>
              <a:ext uri="{FF2B5EF4-FFF2-40B4-BE49-F238E27FC236}">
                <a16:creationId xmlns:a16="http://schemas.microsoft.com/office/drawing/2014/main" id="{3306E804-E61F-4A85-8451-C030DA9B7AD8}"/>
              </a:ext>
            </a:extLst>
          </p:cNvPr>
          <p:cNvSpPr/>
          <p:nvPr/>
        </p:nvSpPr>
        <p:spPr>
          <a:xfrm>
            <a:off x="786083" y="2311705"/>
            <a:ext cx="7358122" cy="1384995"/>
          </a:xfrm>
          <a:prstGeom prst="rect">
            <a:avLst/>
          </a:prstGeom>
        </p:spPr>
        <p:txBody>
          <a:bodyPr wrap="square">
            <a:spAutoFit/>
          </a:bodyPr>
          <a:lstStyle/>
          <a:p>
            <a:r>
              <a:rPr lang="nl-NL" sz="2400" b="1" u="sng" dirty="0">
                <a:latin typeface="Arial" panose="020B0604020202020204" pitchFamily="34" charset="0"/>
                <a:ea typeface="Times New Roman" panose="02020603050405020304" pitchFamily="18" charset="0"/>
              </a:rPr>
              <a:t>Opslag</a:t>
            </a:r>
            <a:r>
              <a:rPr lang="nl-NL" sz="2400" b="1" u="sng" spc="35" dirty="0">
                <a:latin typeface="Times New Roman" panose="02020603050405020304" pitchFamily="18" charset="0"/>
                <a:ea typeface="Times New Roman" panose="02020603050405020304" pitchFamily="18" charset="0"/>
              </a:rPr>
              <a:t> </a:t>
            </a:r>
            <a:r>
              <a:rPr lang="nl-NL" sz="2400" b="1" u="sng" dirty="0">
                <a:latin typeface="Arial" panose="020B0604020202020204" pitchFamily="34" charset="0"/>
                <a:ea typeface="Times New Roman" panose="02020603050405020304" pitchFamily="18" charset="0"/>
              </a:rPr>
              <a:t>van</a:t>
            </a:r>
            <a:r>
              <a:rPr lang="nl-NL" sz="2400" b="1" u="sng" spc="35" dirty="0">
                <a:latin typeface="Times New Roman" panose="02020603050405020304" pitchFamily="18" charset="0"/>
                <a:ea typeface="Times New Roman" panose="02020603050405020304" pitchFamily="18" charset="0"/>
              </a:rPr>
              <a:t> </a:t>
            </a:r>
            <a:r>
              <a:rPr lang="nl-NL" sz="2400" b="1" u="sng" dirty="0">
                <a:latin typeface="Arial" panose="020B0604020202020204" pitchFamily="34" charset="0"/>
                <a:ea typeface="Times New Roman" panose="02020603050405020304" pitchFamily="18" charset="0"/>
              </a:rPr>
              <a:t>water</a:t>
            </a:r>
            <a:r>
              <a:rPr lang="nl-NL" sz="2400" b="1" u="sng" spc="35" dirty="0">
                <a:latin typeface="Times New Roman" panose="02020603050405020304" pitchFamily="18" charset="0"/>
                <a:ea typeface="Times New Roman" panose="02020603050405020304" pitchFamily="18" charset="0"/>
              </a:rPr>
              <a:t> </a:t>
            </a:r>
            <a:r>
              <a:rPr lang="nl-NL" sz="2400" b="1" u="sng" dirty="0">
                <a:latin typeface="Arial" panose="020B0604020202020204" pitchFamily="34" charset="0"/>
                <a:ea typeface="Times New Roman" panose="02020603050405020304" pitchFamily="18" charset="0"/>
              </a:rPr>
              <a:t>en</a:t>
            </a:r>
            <a:r>
              <a:rPr lang="nl-NL" sz="2400" b="1" u="sng" spc="35" dirty="0">
                <a:latin typeface="Times New Roman" panose="02020603050405020304" pitchFamily="18" charset="0"/>
                <a:ea typeface="Times New Roman" panose="02020603050405020304" pitchFamily="18" charset="0"/>
              </a:rPr>
              <a:t> </a:t>
            </a:r>
            <a:r>
              <a:rPr lang="nl-NL" sz="2400" b="1" u="sng" dirty="0">
                <a:latin typeface="Arial" panose="020B0604020202020204" pitchFamily="34" charset="0"/>
                <a:ea typeface="Times New Roman" panose="02020603050405020304" pitchFamily="18" charset="0"/>
              </a:rPr>
              <a:t>teeltsystemen</a:t>
            </a:r>
          </a:p>
          <a:p>
            <a:endParaRPr lang="nl-NL" sz="2400" b="1" u="sng" dirty="0">
              <a:latin typeface="Arial" panose="020B0604020202020204" pitchFamily="34" charset="0"/>
            </a:endParaRPr>
          </a:p>
          <a:p>
            <a:pPr marL="285750" indent="-285750">
              <a:buFont typeface="Arial" panose="020B0604020202020204" pitchFamily="34" charset="0"/>
              <a:buChar char="•"/>
            </a:pPr>
            <a:r>
              <a:rPr lang="nl-NL" dirty="0">
                <a:latin typeface="Arial" panose="020B0604020202020204" pitchFamily="34" charset="0"/>
              </a:rPr>
              <a:t>In deze opdracht ga je kijken hoe het waterbeheer op je praktijkbedrijf wordt uitgevoerd</a:t>
            </a:r>
            <a:endParaRPr lang="nl-NL" dirty="0"/>
          </a:p>
        </p:txBody>
      </p:sp>
      <p:pic>
        <p:nvPicPr>
          <p:cNvPr id="1026" name="Picture 2" descr="Tuinbouw – Buwatec B.V.Tuinbouw watersilo's">
            <a:extLst>
              <a:ext uri="{FF2B5EF4-FFF2-40B4-BE49-F238E27FC236}">
                <a16:creationId xmlns:a16="http://schemas.microsoft.com/office/drawing/2014/main" id="{66A02FA5-8012-4EBB-AE64-FA713EA56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429" y="4513408"/>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gengroei in wateropslag stoppen: Glastuinbouw Waterproof">
            <a:extLst>
              <a:ext uri="{FF2B5EF4-FFF2-40B4-BE49-F238E27FC236}">
                <a16:creationId xmlns:a16="http://schemas.microsoft.com/office/drawing/2014/main" id="{4675E00E-F80B-4E05-905E-B40FF47E9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5" y="4355433"/>
            <a:ext cx="3229852" cy="2149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ducten voor wateropslag en -afdekking | Albers Alligator">
            <a:extLst>
              <a:ext uri="{FF2B5EF4-FFF2-40B4-BE49-F238E27FC236}">
                <a16:creationId xmlns:a16="http://schemas.microsoft.com/office/drawing/2014/main" id="{E7BF888E-BDFC-4835-A357-7A9628B28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4942033"/>
            <a:ext cx="31908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lke filtertechnieken zijn er voor de tuinbouw? | Royal Brinkman">
            <a:extLst>
              <a:ext uri="{FF2B5EF4-FFF2-40B4-BE49-F238E27FC236}">
                <a16:creationId xmlns:a16="http://schemas.microsoft.com/office/drawing/2014/main" id="{5AE183D1-0C5D-4CED-B969-93F8ED3AD4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876" y="1602642"/>
            <a:ext cx="4501235" cy="138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0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1000"/>
                                        <p:tgtEl>
                                          <p:spTgt spid="1032"/>
                                        </p:tgtEl>
                                      </p:cBhvr>
                                    </p:animEffect>
                                    <p:anim calcmode="lin" valueType="num">
                                      <p:cBhvr>
                                        <p:cTn id="27" dur="1000" fill="hold"/>
                                        <p:tgtEl>
                                          <p:spTgt spid="1032"/>
                                        </p:tgtEl>
                                        <p:attrNameLst>
                                          <p:attrName>ppt_x</p:attrName>
                                        </p:attrNameLst>
                                      </p:cBhvr>
                                      <p:tavLst>
                                        <p:tav tm="0">
                                          <p:val>
                                            <p:strVal val="#ppt_x"/>
                                          </p:val>
                                        </p:tav>
                                        <p:tav tm="100000">
                                          <p:val>
                                            <p:strVal val="#ppt_x"/>
                                          </p:val>
                                        </p:tav>
                                      </p:tavLst>
                                    </p:anim>
                                    <p:anim calcmode="lin" valueType="num">
                                      <p:cBhvr>
                                        <p:cTn id="28"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3" name="Tekstvak 2">
            <a:extLst>
              <a:ext uri="{FF2B5EF4-FFF2-40B4-BE49-F238E27FC236}">
                <a16:creationId xmlns:a16="http://schemas.microsoft.com/office/drawing/2014/main" id="{060A8355-9CDA-4797-81F3-D33E0F7B6CE1}"/>
              </a:ext>
            </a:extLst>
          </p:cNvPr>
          <p:cNvSpPr txBox="1"/>
          <p:nvPr/>
        </p:nvSpPr>
        <p:spPr>
          <a:xfrm>
            <a:off x="2528717" y="992011"/>
            <a:ext cx="4397358" cy="507831"/>
          </a:xfrm>
          <a:prstGeom prst="rect">
            <a:avLst/>
          </a:prstGeom>
          <a:noFill/>
        </p:spPr>
        <p:txBody>
          <a:bodyPr wrap="none" rtlCol="0">
            <a:spAutoFit/>
          </a:bodyPr>
          <a:lstStyle/>
          <a:p>
            <a:r>
              <a:rPr lang="nl-NL" sz="2700" dirty="0"/>
              <a:t>Reinigen van de teeltruimte</a:t>
            </a:r>
          </a:p>
        </p:txBody>
      </p:sp>
      <p:pic>
        <p:nvPicPr>
          <p:cNvPr id="5" name="Onlinemedia 4" title="Horticleaner spray trolley: desinfection, cleaning of hydroponic greenhouses inbetween crop cycles">
            <a:hlinkClick r:id="" action="ppaction://media"/>
            <a:extLst>
              <a:ext uri="{FF2B5EF4-FFF2-40B4-BE49-F238E27FC236}">
                <a16:creationId xmlns:a16="http://schemas.microsoft.com/office/drawing/2014/main" id="{5BC6BEA9-D0AB-4B3C-939E-56E338EDB932}"/>
              </a:ext>
            </a:extLst>
          </p:cNvPr>
          <p:cNvPicPr>
            <a:picLocks noRot="1" noChangeAspect="1"/>
          </p:cNvPicPr>
          <p:nvPr>
            <a:videoFile r:link="rId1"/>
          </p:nvPr>
        </p:nvPicPr>
        <p:blipFill>
          <a:blip r:embed="rId4"/>
          <a:stretch>
            <a:fillRect/>
          </a:stretch>
        </p:blipFill>
        <p:spPr>
          <a:xfrm>
            <a:off x="1333316" y="3560064"/>
            <a:ext cx="4872398" cy="2740724"/>
          </a:xfrm>
          <a:prstGeom prst="rect">
            <a:avLst/>
          </a:prstGeom>
        </p:spPr>
      </p:pic>
      <p:pic>
        <p:nvPicPr>
          <p:cNvPr id="4" name="Onlinemedia 3" title="Kasdek reinigen">
            <a:hlinkClick r:id="" action="ppaction://media"/>
            <a:extLst>
              <a:ext uri="{FF2B5EF4-FFF2-40B4-BE49-F238E27FC236}">
                <a16:creationId xmlns:a16="http://schemas.microsoft.com/office/drawing/2014/main" id="{CA7B664E-3117-4B55-BDF5-5A265C93549E}"/>
              </a:ext>
            </a:extLst>
          </p:cNvPr>
          <p:cNvPicPr>
            <a:picLocks noRot="1" noChangeAspect="1"/>
          </p:cNvPicPr>
          <p:nvPr>
            <a:videoFile r:link="rId2"/>
          </p:nvPr>
        </p:nvPicPr>
        <p:blipFill>
          <a:blip r:embed="rId5"/>
          <a:stretch>
            <a:fillRect/>
          </a:stretch>
        </p:blipFill>
        <p:spPr>
          <a:xfrm>
            <a:off x="7029530" y="542172"/>
            <a:ext cx="3259710" cy="5773655"/>
          </a:xfrm>
          <a:prstGeom prst="rect">
            <a:avLst/>
          </a:prstGeom>
        </p:spPr>
      </p:pic>
    </p:spTree>
    <p:extLst>
      <p:ext uri="{BB962C8B-B14F-4D97-AF65-F5344CB8AC3E}">
        <p14:creationId xmlns:p14="http://schemas.microsoft.com/office/powerpoint/2010/main" val="7325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3" name="Rechthoek 2">
            <a:extLst>
              <a:ext uri="{FF2B5EF4-FFF2-40B4-BE49-F238E27FC236}">
                <a16:creationId xmlns:a16="http://schemas.microsoft.com/office/drawing/2014/main" id="{5E5A763C-DD15-45E2-8B7C-76B743CFF2F2}"/>
              </a:ext>
            </a:extLst>
          </p:cNvPr>
          <p:cNvSpPr/>
          <p:nvPr/>
        </p:nvSpPr>
        <p:spPr>
          <a:xfrm>
            <a:off x="2758099" y="1820418"/>
            <a:ext cx="3337901" cy="461665"/>
          </a:xfrm>
          <a:prstGeom prst="rect">
            <a:avLst/>
          </a:prstGeom>
        </p:spPr>
        <p:txBody>
          <a:bodyPr wrap="none">
            <a:spAutoFit/>
          </a:bodyPr>
          <a:lstStyle/>
          <a:p>
            <a:r>
              <a:rPr lang="nl-NL" sz="2400" dirty="0">
                <a:solidFill>
                  <a:srgbClr val="1E1D1C"/>
                </a:solidFill>
                <a:latin typeface="unit-rounded-bold"/>
              </a:rPr>
              <a:t>Ontsmetting en Reiniging</a:t>
            </a:r>
            <a:endParaRPr lang="nl-NL" sz="2400" b="0" i="0" dirty="0">
              <a:solidFill>
                <a:srgbClr val="1E1D1C"/>
              </a:solidFill>
              <a:effectLst/>
              <a:latin typeface="unit-rounded-bold"/>
            </a:endParaRPr>
          </a:p>
        </p:txBody>
      </p:sp>
      <p:sp>
        <p:nvSpPr>
          <p:cNvPr id="4" name="Rechthoek 3">
            <a:extLst>
              <a:ext uri="{FF2B5EF4-FFF2-40B4-BE49-F238E27FC236}">
                <a16:creationId xmlns:a16="http://schemas.microsoft.com/office/drawing/2014/main" id="{1D0BA497-1B37-41B9-8A81-C8A5C84D737A}"/>
              </a:ext>
            </a:extLst>
          </p:cNvPr>
          <p:cNvSpPr/>
          <p:nvPr/>
        </p:nvSpPr>
        <p:spPr>
          <a:xfrm>
            <a:off x="1134979" y="2510325"/>
            <a:ext cx="6096000" cy="646331"/>
          </a:xfrm>
          <a:prstGeom prst="rect">
            <a:avLst/>
          </a:prstGeom>
        </p:spPr>
        <p:txBody>
          <a:bodyPr>
            <a:spAutoFit/>
          </a:bodyPr>
          <a:lstStyle/>
          <a:p>
            <a:r>
              <a:rPr lang="nl-NL" dirty="0">
                <a:solidFill>
                  <a:srgbClr val="5E565E"/>
                </a:solidFill>
                <a:latin typeface="unit-rounded"/>
              </a:rPr>
              <a:t>Ontsmetting – ook wel desinfectie genoemd - en reiniging zijn twee belangrijke pijlers voor een hygiënische teelt.</a:t>
            </a:r>
            <a:endParaRPr lang="nl-NL" dirty="0"/>
          </a:p>
        </p:txBody>
      </p:sp>
      <p:sp>
        <p:nvSpPr>
          <p:cNvPr id="5" name="Rechthoek 4">
            <a:extLst>
              <a:ext uri="{FF2B5EF4-FFF2-40B4-BE49-F238E27FC236}">
                <a16:creationId xmlns:a16="http://schemas.microsoft.com/office/drawing/2014/main" id="{D057D986-74C9-4EDA-A472-12099346A5EA}"/>
              </a:ext>
            </a:extLst>
          </p:cNvPr>
          <p:cNvSpPr/>
          <p:nvPr/>
        </p:nvSpPr>
        <p:spPr>
          <a:xfrm>
            <a:off x="704369" y="4074805"/>
            <a:ext cx="9630757" cy="2308324"/>
          </a:xfrm>
          <a:prstGeom prst="rect">
            <a:avLst/>
          </a:prstGeom>
        </p:spPr>
        <p:txBody>
          <a:bodyPr wrap="square">
            <a:spAutoFit/>
          </a:bodyPr>
          <a:lstStyle/>
          <a:p>
            <a:r>
              <a:rPr lang="nl-NL" dirty="0">
                <a:solidFill>
                  <a:srgbClr val="5E565E"/>
                </a:solidFill>
                <a:latin typeface="unit-rounded"/>
              </a:rPr>
              <a:t>Hygiëne is een belangrijk aandachtspunt voor de professionele glastuinbouw. Voedselveiligheid en certificering spelen de laatste jaren een steeds belangrijkere rol voor veer tuinbouwbedrijven. Reinigings- en ontsmettingsmiddelen houden ziektes, bacteriën en plagen buiten deur, waardoor gewasschade wordt voorkomen. Een </a:t>
            </a:r>
            <a:r>
              <a:rPr lang="nl-NL" dirty="0">
                <a:solidFill>
                  <a:srgbClr val="1E1D1C"/>
                </a:solidFill>
                <a:latin typeface="unit-rounded-bold"/>
                <a:hlinkClick r:id="rId2"/>
              </a:rPr>
              <a:t>desinfectiescan</a:t>
            </a:r>
            <a:r>
              <a:rPr lang="nl-NL" dirty="0">
                <a:solidFill>
                  <a:srgbClr val="5E565E"/>
                </a:solidFill>
                <a:latin typeface="unit-rounded"/>
              </a:rPr>
              <a:t>  (3 mooie filmpjes) biedt een uitkomst bij het in kaart brengen van de algehele bedrijfshygiëne. Op een tuinbouw bedrijf kun je bijvoorbeeld denken aan de reiniging van diverse oppervlakken, materialen en schoeisel, maar ook het goed gereinigd, schoon glas is van groot belang. Bovendien dienen bezoekers hun handen te ontsmetten bij binnenkomst. </a:t>
            </a:r>
            <a:endParaRPr lang="nl-NL" dirty="0"/>
          </a:p>
        </p:txBody>
      </p:sp>
      <p:pic>
        <p:nvPicPr>
          <p:cNvPr id="3074" name="Picture 2" descr="Afbeeldingsresultaat voor Hygiene tuinbouw">
            <a:extLst>
              <a:ext uri="{FF2B5EF4-FFF2-40B4-BE49-F238E27FC236}">
                <a16:creationId xmlns:a16="http://schemas.microsoft.com/office/drawing/2014/main" id="{AA5708EF-A030-4125-AB71-C329E1424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931" y="574200"/>
            <a:ext cx="3194163" cy="23925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4</a:t>
            </a:r>
          </a:p>
        </p:txBody>
      </p:sp>
      <p:sp>
        <p:nvSpPr>
          <p:cNvPr id="3" name="Rechthoek 2">
            <a:extLst>
              <a:ext uri="{FF2B5EF4-FFF2-40B4-BE49-F238E27FC236}">
                <a16:creationId xmlns:a16="http://schemas.microsoft.com/office/drawing/2014/main" id="{5E5A763C-DD15-45E2-8B7C-76B743CFF2F2}"/>
              </a:ext>
            </a:extLst>
          </p:cNvPr>
          <p:cNvSpPr/>
          <p:nvPr/>
        </p:nvSpPr>
        <p:spPr>
          <a:xfrm>
            <a:off x="3780783" y="521964"/>
            <a:ext cx="3337901" cy="461665"/>
          </a:xfrm>
          <a:prstGeom prst="rect">
            <a:avLst/>
          </a:prstGeom>
        </p:spPr>
        <p:txBody>
          <a:bodyPr wrap="none">
            <a:spAutoFit/>
          </a:bodyPr>
          <a:lstStyle/>
          <a:p>
            <a:r>
              <a:rPr lang="nl-NL" sz="2400" dirty="0">
                <a:solidFill>
                  <a:srgbClr val="1E1D1C"/>
                </a:solidFill>
                <a:latin typeface="unit-rounded-bold"/>
              </a:rPr>
              <a:t>Ontsmetting en Reiniging</a:t>
            </a:r>
            <a:endParaRPr lang="nl-NL" sz="2400" b="0" i="0" dirty="0">
              <a:solidFill>
                <a:srgbClr val="1E1D1C"/>
              </a:solidFill>
              <a:effectLst/>
              <a:latin typeface="unit-rounded-bold"/>
            </a:endParaRPr>
          </a:p>
        </p:txBody>
      </p:sp>
      <p:sp>
        <p:nvSpPr>
          <p:cNvPr id="4" name="Rechthoek 3">
            <a:extLst>
              <a:ext uri="{FF2B5EF4-FFF2-40B4-BE49-F238E27FC236}">
                <a16:creationId xmlns:a16="http://schemas.microsoft.com/office/drawing/2014/main" id="{1D0BA497-1B37-41B9-8A81-C8A5C84D737A}"/>
              </a:ext>
            </a:extLst>
          </p:cNvPr>
          <p:cNvSpPr/>
          <p:nvPr/>
        </p:nvSpPr>
        <p:spPr>
          <a:xfrm>
            <a:off x="1134979" y="2510325"/>
            <a:ext cx="6096000" cy="369332"/>
          </a:xfrm>
          <a:prstGeom prst="rect">
            <a:avLst/>
          </a:prstGeom>
        </p:spPr>
        <p:txBody>
          <a:bodyPr>
            <a:spAutoFit/>
          </a:bodyPr>
          <a:lstStyle/>
          <a:p>
            <a:endParaRPr lang="nl-NL" dirty="0"/>
          </a:p>
        </p:txBody>
      </p:sp>
      <p:pic>
        <p:nvPicPr>
          <p:cNvPr id="6" name="Afbeelding 5">
            <a:extLst>
              <a:ext uri="{FF2B5EF4-FFF2-40B4-BE49-F238E27FC236}">
                <a16:creationId xmlns:a16="http://schemas.microsoft.com/office/drawing/2014/main" id="{E4050012-E63E-4000-96D4-8C20DD1B879A}"/>
              </a:ext>
            </a:extLst>
          </p:cNvPr>
          <p:cNvPicPr>
            <a:picLocks noChangeAspect="1"/>
          </p:cNvPicPr>
          <p:nvPr/>
        </p:nvPicPr>
        <p:blipFill>
          <a:blip r:embed="rId2"/>
          <a:stretch>
            <a:fillRect/>
          </a:stretch>
        </p:blipFill>
        <p:spPr>
          <a:xfrm>
            <a:off x="1582779" y="3756662"/>
            <a:ext cx="9026442" cy="2766297"/>
          </a:xfrm>
          <a:prstGeom prst="rect">
            <a:avLst/>
          </a:prstGeom>
        </p:spPr>
      </p:pic>
      <p:sp>
        <p:nvSpPr>
          <p:cNvPr id="7" name="Rechthoek 6">
            <a:extLst>
              <a:ext uri="{FF2B5EF4-FFF2-40B4-BE49-F238E27FC236}">
                <a16:creationId xmlns:a16="http://schemas.microsoft.com/office/drawing/2014/main" id="{1A672F96-AC6C-49C6-8433-984F80505095}"/>
              </a:ext>
            </a:extLst>
          </p:cNvPr>
          <p:cNvSpPr/>
          <p:nvPr/>
        </p:nvSpPr>
        <p:spPr>
          <a:xfrm>
            <a:off x="3227817" y="1470891"/>
            <a:ext cx="5929828" cy="430887"/>
          </a:xfrm>
          <a:prstGeom prst="rect">
            <a:avLst/>
          </a:prstGeom>
        </p:spPr>
        <p:txBody>
          <a:bodyPr wrap="none">
            <a:spAutoFit/>
          </a:bodyPr>
          <a:lstStyle/>
          <a:p>
            <a:r>
              <a:rPr lang="nl-NL" sz="2200" dirty="0">
                <a:solidFill>
                  <a:srgbClr val="231F20"/>
                </a:solidFill>
                <a:latin typeface="unit-rounded-light"/>
                <a:hlinkClick r:id="rId3"/>
              </a:rPr>
              <a:t>Hoe stel je een hygiëneplan op voor de tuinbouw?</a:t>
            </a:r>
            <a:endParaRPr lang="nl-NL" sz="2200" b="0" i="0" dirty="0">
              <a:solidFill>
                <a:srgbClr val="231F20"/>
              </a:solidFill>
              <a:effectLst/>
              <a:latin typeface="unit-rounded-light"/>
            </a:endParaRPr>
          </a:p>
        </p:txBody>
      </p:sp>
    </p:spTree>
    <p:extLst>
      <p:ext uri="{BB962C8B-B14F-4D97-AF65-F5344CB8AC3E}">
        <p14:creationId xmlns:p14="http://schemas.microsoft.com/office/powerpoint/2010/main" val="64899109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681</TotalTime>
  <Words>450</Words>
  <Application>Microsoft Office PowerPoint</Application>
  <PresentationFormat>Breedbeeld</PresentationFormat>
  <Paragraphs>82</Paragraphs>
  <Slides>21</Slides>
  <Notes>0</Notes>
  <HiddenSlides>0</HiddenSlides>
  <MMClips>4</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21</vt:i4>
      </vt:variant>
    </vt:vector>
  </HeadingPairs>
  <TitlesOfParts>
    <vt:vector size="32" baseType="lpstr">
      <vt:lpstr>Arial</vt:lpstr>
      <vt:lpstr>Calibri</vt:lpstr>
      <vt:lpstr>Hind</vt:lpstr>
      <vt:lpstr>Roboto</vt:lpstr>
      <vt:lpstr>Times New Roman</vt:lpstr>
      <vt:lpstr>Titillium Web</vt:lpstr>
      <vt:lpstr>unit-rounded</vt:lpstr>
      <vt:lpstr>unit-rounded-bold</vt:lpstr>
      <vt:lpstr>unit-rounded-light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66</cp:revision>
  <dcterms:created xsi:type="dcterms:W3CDTF">2019-07-05T08:09:53Z</dcterms:created>
  <dcterms:modified xsi:type="dcterms:W3CDTF">2024-10-01T07:06:28Z</dcterms:modified>
</cp:coreProperties>
</file>